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1"/>
  </p:notesMasterIdLst>
  <p:sldIdLst>
    <p:sldId id="367" r:id="rId4"/>
    <p:sldId id="257" r:id="rId5"/>
    <p:sldId id="402" r:id="rId6"/>
    <p:sldId id="421" r:id="rId7"/>
    <p:sldId id="385" r:id="rId8"/>
    <p:sldId id="414" r:id="rId9"/>
    <p:sldId id="412" r:id="rId10"/>
  </p:sldIdLst>
  <p:sldSz cx="9144000" cy="6858000" type="screen4x3"/>
  <p:notesSz cx="9928225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M &amp; NLP Task I" id="{D60175E3-0E5D-D74D-8635-E008D68C097D}">
          <p14:sldIdLst>
            <p14:sldId id="367"/>
            <p14:sldId id="257"/>
            <p14:sldId id="402"/>
            <p14:sldId id="421"/>
            <p14:sldId id="385"/>
            <p14:sldId id="414"/>
            <p14:sldId id="41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243" autoAdjust="0"/>
    <p:restoredTop sz="82160" autoAdjust="0"/>
  </p:normalViewPr>
  <p:slideViewPr>
    <p:cSldViewPr snapToGrid="0">
      <p:cViewPr varScale="1">
        <p:scale>
          <a:sx n="95" d="100"/>
          <a:sy n="95" d="100"/>
        </p:scale>
        <p:origin x="1974" y="7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4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tableStyles" Target="tableStyles.xml"/><Relationship Id="rId10" Type="http://schemas.openxmlformats.org/officeDocument/2006/relationships/slide" Target="slides/slide7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6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&lt;header&gt;</a:t>
            </a:r>
          </a:p>
        </p:txBody>
      </p:sp>
      <p:sp>
        <p:nvSpPr>
          <p:cNvPr id="26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 dirty="0">
                <a:latin typeface="Times New Roman"/>
              </a:rPr>
              <a:t>&lt;date/time&gt;</a:t>
            </a:r>
          </a:p>
        </p:txBody>
      </p:sp>
      <p:sp>
        <p:nvSpPr>
          <p:cNvPr id="26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&lt;footer&gt;</a:t>
            </a:r>
          </a:p>
        </p:txBody>
      </p:sp>
      <p:sp>
        <p:nvSpPr>
          <p:cNvPr id="26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10B2105-225F-4FE3-849A-7975E719A850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 dirty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1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57054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time: 20 mins.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Erase the time in each bullet point</a:t>
            </a:r>
            <a:endParaRPr lang="en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2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702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3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8613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4033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Path of least resistance presented in red.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Significant data cleaning was required for both Undergrad and Grad degrees (83 Under, 143 Grad)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Talk about breakout of aerospace from engineering/sciences/physics.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Links with values &lt; 4 were removed for clarity.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1024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992520" y="3229920"/>
            <a:ext cx="7942680" cy="3057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5622480" y="6456240"/>
            <a:ext cx="4302720" cy="33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5137531-3C52-4F92-843C-DDA7A943B951}" type="slidenum">
              <a:rPr lang="en-GB" sz="1200" b="0" strike="noStrike" spc="-1">
                <a:solidFill>
                  <a:srgbClr val="000000"/>
                </a:solidFill>
                <a:latin typeface="Arial"/>
                <a:ea typeface="+mn-ea"/>
              </a:rPr>
              <a:t>6</a:t>
            </a:fld>
            <a:endParaRPr lang="en-GB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94903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992520" y="3229920"/>
            <a:ext cx="7942680" cy="3057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5622480" y="6456240"/>
            <a:ext cx="4302720" cy="33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5137531-3C52-4F92-843C-DDA7A943B951}" type="slidenum">
              <a:rPr lang="en-GB" sz="1200" b="0" strike="noStrike" spc="-1">
                <a:solidFill>
                  <a:srgbClr val="000000"/>
                </a:solidFill>
                <a:latin typeface="Arial"/>
                <a:ea typeface="+mn-ea"/>
              </a:rPr>
              <a:t>7</a:t>
            </a:fld>
            <a:endParaRPr lang="en-GB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8147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574" y="260648"/>
            <a:ext cx="3533462" cy="95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2071"/>
          <a:stretch/>
        </p:blipFill>
        <p:spPr bwMode="auto">
          <a:xfrm>
            <a:off x="5220072" y="2659316"/>
            <a:ext cx="3456384" cy="2137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Rectangle 36"/>
          <p:cNvSpPr>
            <a:spLocks noChangeArrowheads="1"/>
          </p:cNvSpPr>
          <p:nvPr userDrawn="1"/>
        </p:nvSpPr>
        <p:spPr bwMode="auto">
          <a:xfrm>
            <a:off x="380683" y="549275"/>
            <a:ext cx="4680000" cy="4385906"/>
          </a:xfrm>
          <a:prstGeom prst="rect">
            <a:avLst/>
          </a:prstGeom>
          <a:solidFill>
            <a:srgbClr val="0098A1"/>
          </a:solidFill>
          <a:ln>
            <a:noFill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dirty="0">
              <a:solidFill>
                <a:srgbClr val="0098A1"/>
              </a:solidFill>
            </a:endParaRPr>
          </a:p>
        </p:txBody>
      </p:sp>
      <p:sp>
        <p:nvSpPr>
          <p:cNvPr id="25" name="Rectangle 2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652672" y="2381979"/>
            <a:ext cx="3780472" cy="138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Title </a:t>
            </a:r>
            <a:br>
              <a:rPr lang="de-DE" noProof="0" dirty="0"/>
            </a:b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Event</a:t>
            </a:r>
          </a:p>
        </p:txBody>
      </p:sp>
      <p:sp>
        <p:nvSpPr>
          <p:cNvPr id="2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46380" y="4356780"/>
            <a:ext cx="4497120" cy="1022984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Person</a:t>
            </a:r>
          </a:p>
        </p:txBody>
      </p:sp>
      <p:sp>
        <p:nvSpPr>
          <p:cNvPr id="27" name="Bildplatzhalter 9"/>
          <p:cNvSpPr>
            <a:spLocks noGrp="1" noChangeAspect="1"/>
          </p:cNvSpPr>
          <p:nvPr>
            <p:ph type="pic" sz="quarter" idx="27"/>
          </p:nvPr>
        </p:nvSpPr>
        <p:spPr>
          <a:xfrm>
            <a:off x="50436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8" name="Bildplatzhalter 9"/>
          <p:cNvSpPr>
            <a:spLocks noGrp="1" noChangeAspect="1"/>
          </p:cNvSpPr>
          <p:nvPr>
            <p:ph type="pic" sz="quarter" idx="28"/>
          </p:nvPr>
        </p:nvSpPr>
        <p:spPr>
          <a:xfrm>
            <a:off x="1882753" y="5157192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9" name="Bildplatzhalter 9"/>
          <p:cNvSpPr>
            <a:spLocks noGrp="1" noChangeAspect="1"/>
          </p:cNvSpPr>
          <p:nvPr>
            <p:ph type="pic" sz="quarter" idx="29"/>
          </p:nvPr>
        </p:nvSpPr>
        <p:spPr>
          <a:xfrm>
            <a:off x="325777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0" name="Bildplatzhalter 9"/>
          <p:cNvSpPr>
            <a:spLocks noGrp="1" noChangeAspect="1"/>
          </p:cNvSpPr>
          <p:nvPr>
            <p:ph type="pic" sz="quarter" idx="30"/>
          </p:nvPr>
        </p:nvSpPr>
        <p:spPr>
          <a:xfrm>
            <a:off x="46395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1" name="Bildplatzhalter 9"/>
          <p:cNvSpPr>
            <a:spLocks noGrp="1" noChangeAspect="1"/>
          </p:cNvSpPr>
          <p:nvPr>
            <p:ph type="pic" sz="quarter" idx="31"/>
          </p:nvPr>
        </p:nvSpPr>
        <p:spPr>
          <a:xfrm>
            <a:off x="60111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2" name="Bildplatzhalter 9"/>
          <p:cNvSpPr>
            <a:spLocks noGrp="1" noChangeAspect="1"/>
          </p:cNvSpPr>
          <p:nvPr>
            <p:ph type="pic" sz="quarter" idx="32"/>
          </p:nvPr>
        </p:nvSpPr>
        <p:spPr>
          <a:xfrm>
            <a:off x="7385948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3" name="Rectangle 24"/>
          <p:cNvSpPr>
            <a:spLocks noChangeArrowheads="1"/>
          </p:cNvSpPr>
          <p:nvPr userDrawn="1"/>
        </p:nvSpPr>
        <p:spPr bwMode="auto">
          <a:xfrm>
            <a:off x="380683" y="504918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  <p:sp>
        <p:nvSpPr>
          <p:cNvPr id="34" name="Rectangle 24"/>
          <p:cNvSpPr>
            <a:spLocks noChangeArrowheads="1"/>
          </p:cNvSpPr>
          <p:nvPr userDrawn="1"/>
        </p:nvSpPr>
        <p:spPr bwMode="auto">
          <a:xfrm>
            <a:off x="395536" y="650686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</p:spTree>
    <p:extLst>
      <p:ext uri="{BB962C8B-B14F-4D97-AF65-F5344CB8AC3E}">
        <p14:creationId xmlns:p14="http://schemas.microsoft.com/office/powerpoint/2010/main" val="9624101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jpe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3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8.xml"/><Relationship Id="rId7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7.xml"/><Relationship Id="rId2" Type="http://schemas.openxmlformats.org/officeDocument/2006/relationships/slideLayout" Target="../slideLayouts/slideLayout27.xml"/><Relationship Id="rId1" Type="http://schemas.openxmlformats.org/officeDocument/2006/relationships/slideLayout" Target="../slideLayouts/slideLayout26.xml"/><Relationship Id="rId6" Type="http://schemas.openxmlformats.org/officeDocument/2006/relationships/slideLayout" Target="../slideLayouts/slideLayout31.xml"/><Relationship Id="rId11" Type="http://schemas.openxmlformats.org/officeDocument/2006/relationships/slideLayout" Target="../slideLayouts/slideLayout36.xml"/><Relationship Id="rId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35.xml"/><Relationship Id="rId4" Type="http://schemas.openxmlformats.org/officeDocument/2006/relationships/slideLayout" Target="../slideLayouts/slideLayout29.xml"/><Relationship Id="rId9" Type="http://schemas.openxmlformats.org/officeDocument/2006/relationships/slideLayout" Target="../slideLayouts/slideLayout34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" name="Picture 2"/>
          <p:cNvPicPr/>
          <p:nvPr/>
        </p:nvPicPr>
        <p:blipFill>
          <a:blip r:embed="rId15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2" name="Picture 2"/>
          <p:cNvPicPr/>
          <p:nvPr/>
        </p:nvPicPr>
        <p:blipFill>
          <a:blip r:embed="rId15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" name="Picture 2"/>
          <p:cNvPicPr/>
          <p:nvPr/>
        </p:nvPicPr>
        <p:blipFill>
          <a:blip r:embed="rId16"/>
          <a:stretch/>
        </p:blipFill>
        <p:spPr>
          <a:xfrm>
            <a:off x="5220720" y="260640"/>
            <a:ext cx="3532680" cy="952560"/>
          </a:xfrm>
          <a:prstGeom prst="rect">
            <a:avLst/>
          </a:prstGeom>
          <a:ln>
            <a:noFill/>
          </a:ln>
        </p:spPr>
      </p:pic>
      <p:pic>
        <p:nvPicPr>
          <p:cNvPr id="5" name="Picture 16"/>
          <p:cNvPicPr/>
          <p:nvPr/>
        </p:nvPicPr>
        <p:blipFill>
          <a:blip r:embed="rId17"/>
          <a:srcRect b="-2078"/>
          <a:stretch/>
        </p:blipFill>
        <p:spPr>
          <a:xfrm>
            <a:off x="5220000" y="2659320"/>
            <a:ext cx="3455640" cy="2136960"/>
          </a:xfrm>
          <a:prstGeom prst="rect">
            <a:avLst/>
          </a:prstGeom>
          <a:ln>
            <a:noFill/>
          </a:ln>
        </p:spPr>
      </p:pic>
      <p:sp>
        <p:nvSpPr>
          <p:cNvPr id="6" name="CustomShape 3"/>
          <p:cNvSpPr/>
          <p:nvPr/>
        </p:nvSpPr>
        <p:spPr>
          <a:xfrm>
            <a:off x="380520" y="549360"/>
            <a:ext cx="4679280" cy="4385160"/>
          </a:xfrm>
          <a:prstGeom prst="rect">
            <a:avLst/>
          </a:prstGeom>
          <a:solidFill>
            <a:srgbClr val="0098A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7" name="CustomShape 4"/>
          <p:cNvSpPr/>
          <p:nvPr/>
        </p:nvSpPr>
        <p:spPr>
          <a:xfrm>
            <a:off x="380520" y="504936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8" name="CustomShape 5"/>
          <p:cNvSpPr/>
          <p:nvPr/>
        </p:nvSpPr>
        <p:spPr>
          <a:xfrm>
            <a:off x="395640" y="6507000"/>
            <a:ext cx="8372520" cy="35280"/>
          </a:xfrm>
          <a:prstGeom prst="rect">
            <a:avLst/>
          </a:prstGeom>
          <a:solidFill>
            <a:srgbClr val="FF1919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" name="PlaceHolder 6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726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8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49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50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92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9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image" Target="../media/image4.jpeg"/><Relationship Id="rId7" Type="http://schemas.openxmlformats.org/officeDocument/2006/relationships/image" Target="../media/image8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2607" y="537621"/>
            <a:ext cx="4638877" cy="2645417"/>
          </a:xfrm>
        </p:spPr>
        <p:txBody>
          <a:bodyPr/>
          <a:lstStyle/>
          <a:p>
            <a:r>
              <a:rPr lang="en-GB" sz="2400" spc="-1" dirty="0">
                <a:solidFill>
                  <a:srgbClr val="FFFFFF"/>
                </a:solidFill>
              </a:rPr>
              <a:t>Data Visualization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NASA Astronauts 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1959-2013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 </a:t>
            </a:r>
            <a:endParaRPr lang="en-GB" sz="3000" b="0" spc="-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364" y="2871788"/>
            <a:ext cx="4497120" cy="179034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Edgardo Panza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Lucas Whitmire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Federico Rueda Luna</a:t>
            </a:r>
          </a:p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900" b="1" spc="-1" dirty="0">
                <a:solidFill>
                  <a:srgbClr val="FFFFFF"/>
                </a:solidFill>
              </a:rPr>
              <a:t>Master of Data Science – </a:t>
            </a:r>
            <a:r>
              <a:rPr lang="en-GB" sz="2900" b="1" spc="-1" dirty="0" err="1">
                <a:solidFill>
                  <a:srgbClr val="FFFFFF"/>
                </a:solidFill>
              </a:rPr>
              <a:t>SoSe</a:t>
            </a:r>
            <a:r>
              <a:rPr lang="en-GB" sz="2900" b="1" spc="-1" dirty="0">
                <a:solidFill>
                  <a:srgbClr val="FFFFFF"/>
                </a:solidFill>
              </a:rPr>
              <a:t> 2020 </a:t>
            </a:r>
            <a:endParaRPr lang="en-GB" sz="2900" spc="-1" dirty="0"/>
          </a:p>
        </p:txBody>
      </p:sp>
      <p:pic>
        <p:nvPicPr>
          <p:cNvPr id="10" name="Picture 36" descr="Grashof für ppt"/>
          <p:cNvPicPr>
            <a:picLocks noGrp="1" noChangeAspect="1" noChangeArrowheads="1"/>
          </p:cNvPicPr>
          <p:nvPr>
            <p:ph type="pic" sz="quarter" idx="27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P:\Berninger\PowerPointPraesentation\Bilder\Fachbereich6\Studierende.jpg"/>
          <p:cNvPicPr>
            <a:picLocks noGrp="1" noChangeAspect="1" noChangeArrowheads="1"/>
          </p:cNvPicPr>
          <p:nvPr>
            <p:ph type="pic" sz="quarter" idx="28"/>
          </p:nvPr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P:\Berninger\PowerPointPraesentation\Bilder\Fachbereich1.jpg"/>
          <p:cNvPicPr>
            <a:picLocks noGrp="1" noChangeAspect="1" noChangeArrowheads="1"/>
          </p:cNvPicPr>
          <p:nvPr>
            <p:ph type="pic" sz="quarter" idx="31"/>
          </p:nvPr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P:\Berninger\PowerPointPraesentation\Bilder\Qualitätsmanagement\Qualitätsmanagement.jpg"/>
          <p:cNvPicPr>
            <a:picLocks noGrp="1" noChangeAspect="1" noChangeArrowheads="1"/>
          </p:cNvPicPr>
          <p:nvPr>
            <p:ph type="pic" sz="quarter" idx="32"/>
          </p:nvPr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P:\Berninger\PowerPointPraesentation\Bilder\Titelseite.jpg"/>
          <p:cNvPicPr>
            <a:picLocks noGrp="1" noChangeAspect="1" noChangeArrowheads="1"/>
          </p:cNvPicPr>
          <p:nvPr>
            <p:ph type="pic" sz="quarter" idx="29"/>
          </p:nvPr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platzhalter 4"/>
          <p:cNvPicPr>
            <a:picLocks noGrp="1" noChangeAspect="1"/>
          </p:cNvPicPr>
          <p:nvPr>
            <p:ph type="pic" sz="quarter" idx="30"/>
          </p:nvPr>
        </p:nvPicPr>
        <p:blipFill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774351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2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7" name="CustomShape 2">
            <a:extLst>
              <a:ext uri="{FF2B5EF4-FFF2-40B4-BE49-F238E27FC236}">
                <a16:creationId xmlns:a16="http://schemas.microsoft.com/office/drawing/2014/main" id="{DFBB83E3-0413-CE4A-8790-7E3E8A54A023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Agenda</a:t>
            </a:r>
            <a:endParaRPr lang="en-GB" sz="2000" b="0" strike="noStrike" spc="-1" dirty="0">
              <a:latin typeface="Arial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06F1451-8A1E-BD41-A8F8-627B8D07A87C}"/>
              </a:ext>
            </a:extLst>
          </p:cNvPr>
          <p:cNvSpPr txBox="1">
            <a:spLocks/>
          </p:cNvSpPr>
          <p:nvPr/>
        </p:nvSpPr>
        <p:spPr>
          <a:xfrm>
            <a:off x="985838" y="1843465"/>
            <a:ext cx="6929437" cy="4271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Introduction to Dataset (1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Stages in Exploratory Analysis (collection-process-cleansing-communicate)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1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2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Develop Approach 3 (4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Key Findings on Dataset (1 min.)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Conclusions from process (1 min.)</a:t>
            </a: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3115376-E26D-FC40-973E-57DBDAD23DCF}"/>
              </a:ext>
            </a:extLst>
          </p:cNvPr>
          <p:cNvSpPr txBox="1">
            <a:spLocks/>
          </p:cNvSpPr>
          <p:nvPr/>
        </p:nvSpPr>
        <p:spPr>
          <a:xfrm>
            <a:off x="457380" y="1845801"/>
            <a:ext cx="8229240" cy="175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-1" dirty="0">
                <a:solidFill>
                  <a:srgbClr val="0098A1"/>
                </a:solidFill>
              </a:rPr>
              <a:t>Data Contains Information about 50 years of NASA Astronauts (1959-2009)</a:t>
            </a:r>
            <a:endParaRPr lang="en-US" sz="16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Gender, Induction Year, Education, Military Service, Missions, Time in Space, Time in Spacewalk</a:t>
            </a:r>
            <a:endParaRPr lang="en-US" sz="12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357 Astronauts</a:t>
            </a:r>
            <a:endParaRPr lang="en-US" sz="1200" spc="-1" dirty="0">
              <a:solidFill>
                <a:srgbClr val="0098A1"/>
              </a:solidFill>
            </a:endParaRPr>
          </a:p>
          <a:p>
            <a:r>
              <a:rPr lang="en-US" sz="1600" b="1" spc="-1" dirty="0">
                <a:solidFill>
                  <a:srgbClr val="0098A1"/>
                </a:solidFill>
              </a:rPr>
              <a:t>Questions to be answered: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Historically, what’s the path to becoming an Astronaut?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How has this path changed over time?</a:t>
            </a:r>
            <a:endParaRPr lang="en-US" sz="12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b="1" spc="-1" dirty="0">
              <a:solidFill>
                <a:srgbClr val="0098A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3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Introduction to Dataset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78C438-3A5A-EC43-A370-A718CF349A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938881"/>
            <a:ext cx="9144000" cy="2404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0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4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Career of women in space</a:t>
            </a:r>
            <a:endParaRPr lang="en-GB" sz="2000" spc="-1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D6B3A47-2FF3-944D-B93A-6504FF706CDC}"/>
              </a:ext>
            </a:extLst>
          </p:cNvPr>
          <p:cNvSpPr txBox="1">
            <a:spLocks/>
          </p:cNvSpPr>
          <p:nvPr/>
        </p:nvSpPr>
        <p:spPr>
          <a:xfrm>
            <a:off x="457200" y="1843466"/>
            <a:ext cx="8229240" cy="7711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spc="-1" dirty="0">
                <a:solidFill>
                  <a:srgbClr val="0098A1"/>
                </a:solidFill>
              </a:rPr>
              <a:t>Let’s start with the proportion of male/female NASA astronauts from 1959 to 2013:</a:t>
            </a:r>
          </a:p>
          <a:p>
            <a:r>
              <a:rPr lang="en-US" sz="1600" spc="-1" dirty="0">
                <a:solidFill>
                  <a:srgbClr val="0098A1"/>
                </a:solidFill>
              </a:rPr>
              <a:t>Speech …</a:t>
            </a: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9196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5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How to become an Astronaut?</a:t>
            </a:r>
            <a:endParaRPr lang="en-GB" sz="2000" spc="-1" dirty="0"/>
          </a:p>
        </p:txBody>
      </p:sp>
      <p:pic>
        <p:nvPicPr>
          <p:cNvPr id="5" name="Picture 4" descr="A close up of a map&#10;&#10;Description automatically generated">
            <a:extLst>
              <a:ext uri="{FF2B5EF4-FFF2-40B4-BE49-F238E27FC236}">
                <a16:creationId xmlns:a16="http://schemas.microsoft.com/office/drawing/2014/main" id="{7EF5D2B1-B968-403C-9378-F8C41F94968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253" y="1787123"/>
            <a:ext cx="6225134" cy="464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201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EEDFE0CA-D45D-6045-B5AE-4D6FE0210271}"/>
              </a:ext>
            </a:extLst>
          </p:cNvPr>
          <p:cNvSpPr txBox="1">
            <a:spLocks/>
          </p:cNvSpPr>
          <p:nvPr/>
        </p:nvSpPr>
        <p:spPr>
          <a:xfrm>
            <a:off x="457200" y="1843465"/>
            <a:ext cx="8229240" cy="39326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spc="-1" dirty="0">
                <a:solidFill>
                  <a:srgbClr val="0098A1"/>
                </a:solidFill>
              </a:rPr>
              <a:t>Part 1: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Info…</a:t>
            </a:r>
          </a:p>
          <a:p>
            <a:endParaRPr lang="en-US" dirty="0"/>
          </a:p>
        </p:txBody>
      </p:sp>
      <p:sp>
        <p:nvSpPr>
          <p:cNvPr id="371" name="CustomShape 1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B89C218D-1130-43A5-91F7-7A47D3EEB864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6</a:t>
            </a:fld>
            <a:endParaRPr lang="en-GB" sz="13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9F57F030-2EB6-564F-B84F-5C8623643907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CONCLUSIONS</a:t>
            </a:r>
          </a:p>
        </p:txBody>
      </p:sp>
    </p:spTree>
    <p:extLst>
      <p:ext uri="{BB962C8B-B14F-4D97-AF65-F5344CB8AC3E}">
        <p14:creationId xmlns:p14="http://schemas.microsoft.com/office/powerpoint/2010/main" val="2991115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B89C218D-1130-43A5-91F7-7A47D3EEB864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7</a:t>
            </a:fld>
            <a:endParaRPr lang="en-GB" sz="1300" b="0" strike="noStrike" spc="-1" dirty="0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275040" y="1573200"/>
            <a:ext cx="845172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GB" sz="22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QUESTIONS?</a:t>
            </a: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60"/>
              </a:spcBef>
            </a:pP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9"/>
              </a:spcBef>
            </a:pPr>
            <a:r>
              <a:rPr lang="en-GB" sz="40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THANKS!</a:t>
            </a:r>
            <a:endParaRPr lang="en-GB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874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 xmlns:p15="http://schemas.microsoft.com/office/powerpoint/2012/main">
      <p:transition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Presentation_Beuth_University_english</Template>
  <TotalTime>0</TotalTime>
  <Words>246</Words>
  <Application>Microsoft Office PowerPoint</Application>
  <PresentationFormat>On-screen Show (4:3)</PresentationFormat>
  <Paragraphs>61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Arial Narrow</vt:lpstr>
      <vt:lpstr>Symbol</vt:lpstr>
      <vt:lpstr>Times New Roman</vt:lpstr>
      <vt:lpstr>Wingdings</vt:lpstr>
      <vt:lpstr>Office Theme</vt:lpstr>
      <vt:lpstr>Office Theme</vt:lpstr>
      <vt:lpstr>Office Theme</vt:lpstr>
      <vt:lpstr>Data Visualization NASA Astronauts  1959-2013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Event</dc:title>
  <dc:subject/>
  <dc:creator>Federico Rueda Luna</dc:creator>
  <dc:description/>
  <cp:lastModifiedBy>Lucas.Whitmire@BeuthHochschule.onmicrosoft.com</cp:lastModifiedBy>
  <cp:revision>462</cp:revision>
  <cp:lastPrinted>2014-04-23T12:07:05Z</cp:lastPrinted>
  <dcterms:created xsi:type="dcterms:W3CDTF">2019-11-02T10:55:03Z</dcterms:created>
  <dcterms:modified xsi:type="dcterms:W3CDTF">2020-07-02T21:59:16Z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18</vt:i4>
  </property>
</Properties>
</file>